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76" r:id="rId14"/>
    <p:sldId id="288" r:id="rId15"/>
    <p:sldId id="289" r:id="rId16"/>
    <p:sldId id="290" r:id="rId17"/>
    <p:sldId id="291" r:id="rId18"/>
    <p:sldId id="294" r:id="rId19"/>
    <p:sldId id="295" r:id="rId20"/>
    <p:sldId id="260" r:id="rId21"/>
    <p:sldId id="259" r:id="rId22"/>
    <p:sldId id="296" r:id="rId23"/>
    <p:sldId id="262" r:id="rId24"/>
    <p:sldId id="297" r:id="rId25"/>
    <p:sldId id="261" r:id="rId26"/>
    <p:sldId id="298" r:id="rId27"/>
    <p:sldId id="299" r:id="rId28"/>
    <p:sldId id="263" r:id="rId29"/>
    <p:sldId id="300" r:id="rId30"/>
    <p:sldId id="301" r:id="rId31"/>
    <p:sldId id="302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17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48B64-51BA-4647-8CBA-4FE1F5796008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C8F4F-CA8E-2A43-9C50-DA4844A2F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51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58B72A-0798-374A-A1A9-9740BFB8949B}" type="slidenum">
              <a:rPr lang="en-US"/>
              <a:pPr/>
              <a:t>18</a:t>
            </a:fld>
            <a:endParaRPr lang="en-U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78719" y="684893"/>
            <a:ext cx="4500563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2191"/>
            <a:ext cx="5485805" cy="4116917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72304D-30BA-2D41-9EC1-E8A44D5F1125}" type="slidenum">
              <a:rPr lang="en-US"/>
              <a:pPr/>
              <a:t>19</a:t>
            </a:fld>
            <a:endParaRPr lang="en-US"/>
          </a:p>
        </p:txBody>
      </p:sp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78719" y="684893"/>
            <a:ext cx="4500563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2191"/>
            <a:ext cx="5485805" cy="4116917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5A4F353-5F51-1A4E-A29F-AA603A13935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80558FA-FAA4-1A49-B8FE-8EDF0A57582A}" type="datetimeFigureOut">
              <a:rPr lang="en-US" smtClean="0"/>
              <a:t>13/10/15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Banco</a:t>
            </a:r>
            <a:r>
              <a:rPr lang="en-US" dirty="0" smtClean="0"/>
              <a:t> de Dados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8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 de um Banco de Dados</a:t>
            </a:r>
            <a:endParaRPr lang="pt-PT"/>
          </a:p>
        </p:txBody>
      </p:sp>
      <p:pic>
        <p:nvPicPr>
          <p:cNvPr id="32772" name="Picture 4" descr="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97050"/>
            <a:ext cx="7010400" cy="407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38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Características da Abordagem de BD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4958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dirty="0"/>
              <a:t>Auto-</a:t>
            </a:r>
            <a:r>
              <a:rPr lang="en-US" dirty="0" err="1"/>
              <a:t>descrição</a:t>
            </a:r>
            <a:r>
              <a:rPr lang="en-US" dirty="0"/>
              <a:t> dos dados</a:t>
            </a:r>
          </a:p>
          <a:p>
            <a:pPr algn="l">
              <a:spcBef>
                <a:spcPct val="50000"/>
              </a:spcBef>
            </a:pPr>
            <a:r>
              <a:rPr lang="en-US" dirty="0" err="1"/>
              <a:t>Isolamento</a:t>
            </a:r>
            <a:r>
              <a:rPr lang="en-US" dirty="0"/>
              <a:t> entre </a:t>
            </a:r>
            <a:r>
              <a:rPr lang="en-US" dirty="0" err="1"/>
              <a:t>programas</a:t>
            </a:r>
            <a:r>
              <a:rPr lang="en-US" dirty="0"/>
              <a:t> e dados: </a:t>
            </a:r>
            <a:r>
              <a:rPr lang="en-US" dirty="0" err="1"/>
              <a:t>abstração</a:t>
            </a:r>
            <a:r>
              <a:rPr lang="en-US" dirty="0"/>
              <a:t> de dados</a:t>
            </a:r>
          </a:p>
          <a:p>
            <a:pPr algn="l">
              <a:spcBef>
                <a:spcPct val="50000"/>
              </a:spcBef>
            </a:pPr>
            <a:r>
              <a:rPr lang="en-US" dirty="0" err="1"/>
              <a:t>Suporte</a:t>
            </a:r>
            <a:r>
              <a:rPr lang="en-US" dirty="0"/>
              <a:t> a </a:t>
            </a:r>
            <a:r>
              <a:rPr lang="en-US" dirty="0" err="1"/>
              <a:t>múltiplas</a:t>
            </a:r>
            <a:r>
              <a:rPr lang="en-US" dirty="0"/>
              <a:t> </a:t>
            </a:r>
            <a:r>
              <a:rPr lang="en-US" dirty="0" err="1"/>
              <a:t>visões</a:t>
            </a:r>
            <a:r>
              <a:rPr lang="en-US" dirty="0"/>
              <a:t> dos dados</a:t>
            </a:r>
          </a:p>
          <a:p>
            <a:pPr algn="l">
              <a:spcBef>
                <a:spcPct val="50000"/>
              </a:spcBef>
            </a:pPr>
            <a:r>
              <a:rPr lang="en-US" dirty="0" err="1"/>
              <a:t>Compartilhamento</a:t>
            </a:r>
            <a:r>
              <a:rPr lang="en-US" dirty="0"/>
              <a:t> de dados e </a:t>
            </a:r>
            <a:r>
              <a:rPr lang="en-US" dirty="0" err="1" smtClean="0"/>
              <a:t>processamento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transações</a:t>
            </a:r>
            <a:r>
              <a:rPr lang="en-US" dirty="0"/>
              <a:t> </a:t>
            </a:r>
            <a:r>
              <a:rPr lang="en-US" dirty="0" err="1"/>
              <a:t>concorrentes</a:t>
            </a:r>
            <a:endParaRPr lang="en-US" sz="2400" dirty="0"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494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/>
              <a:t>Vantagens da Utilização de um SGBD  </a:t>
            </a:r>
            <a:endParaRPr lang="pt-PT" sz="36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040688" cy="4648200"/>
          </a:xfrm>
        </p:spPr>
        <p:txBody>
          <a:bodyPr/>
          <a:lstStyle/>
          <a:p>
            <a:pPr>
              <a:spcAft>
                <a:spcPct val="45000"/>
              </a:spcAft>
            </a:pPr>
            <a:r>
              <a:rPr lang="pt-BR" sz="2400"/>
              <a:t>Controle de redundância dos dados</a:t>
            </a:r>
          </a:p>
          <a:p>
            <a:pPr>
              <a:spcAft>
                <a:spcPct val="45000"/>
              </a:spcAft>
            </a:pPr>
            <a:r>
              <a:rPr lang="pt-BR" sz="2400"/>
              <a:t>Controle de acesso (segurança)</a:t>
            </a:r>
          </a:p>
          <a:p>
            <a:pPr>
              <a:spcAft>
                <a:spcPct val="45000"/>
              </a:spcAft>
            </a:pPr>
            <a:r>
              <a:rPr lang="pt-BR" sz="2400"/>
              <a:t>Armazenamento persistente dos dados</a:t>
            </a:r>
          </a:p>
          <a:p>
            <a:pPr algn="l">
              <a:spcAft>
                <a:spcPct val="45000"/>
              </a:spcAft>
            </a:pPr>
            <a:r>
              <a:rPr lang="pt-BR" sz="2400"/>
              <a:t>Existência de múltiplas interfaces para os usuários</a:t>
            </a:r>
          </a:p>
          <a:p>
            <a:pPr algn="l">
              <a:spcAft>
                <a:spcPct val="45000"/>
              </a:spcAft>
            </a:pPr>
            <a:r>
              <a:rPr lang="pt-BR" sz="2400"/>
              <a:t>Representação de relacionamentos complexos entre os dados</a:t>
            </a:r>
          </a:p>
          <a:p>
            <a:pPr algn="l">
              <a:spcAft>
                <a:spcPct val="45000"/>
              </a:spcAft>
            </a:pPr>
            <a:r>
              <a:rPr lang="pt-BR" sz="2400"/>
              <a:t>Manutenção de restrições de integridade</a:t>
            </a:r>
          </a:p>
          <a:p>
            <a:pPr algn="l">
              <a:spcAft>
                <a:spcPct val="45000"/>
              </a:spcAft>
            </a:pPr>
            <a:r>
              <a:rPr lang="pt-BR" sz="2400"/>
              <a:t>Recuperação de falhas</a:t>
            </a:r>
          </a:p>
        </p:txBody>
      </p:sp>
    </p:spTree>
    <p:extLst>
      <p:ext uri="{BB962C8B-B14F-4D97-AF65-F5344CB8AC3E}">
        <p14:creationId xmlns:p14="http://schemas.microsoft.com/office/powerpoint/2010/main" val="50192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Implicações da Abordagem de BD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Adoção/imposição de padrões</a:t>
            </a:r>
          </a:p>
          <a:p>
            <a:pPr algn="l">
              <a:spcBef>
                <a:spcPct val="50000"/>
              </a:spcBef>
            </a:pPr>
            <a:r>
              <a:rPr lang="en-US"/>
              <a:t>Redução do tempo de desenvolvimento das aplicações</a:t>
            </a:r>
          </a:p>
          <a:p>
            <a:pPr algn="l">
              <a:spcBef>
                <a:spcPct val="50000"/>
              </a:spcBef>
            </a:pPr>
            <a:r>
              <a:rPr lang="en-US"/>
              <a:t>Flexibilidade</a:t>
            </a:r>
          </a:p>
          <a:p>
            <a:pPr algn="l">
              <a:spcBef>
                <a:spcPct val="50000"/>
              </a:spcBef>
            </a:pPr>
            <a:r>
              <a:rPr lang="en-US"/>
              <a:t>Atualidade da informação disponível</a:t>
            </a:r>
          </a:p>
          <a:p>
            <a:pPr algn="l">
              <a:spcBef>
                <a:spcPct val="50000"/>
              </a:spcBef>
            </a:pPr>
            <a:r>
              <a:rPr lang="en-US"/>
              <a:t>Economia de escala</a:t>
            </a:r>
          </a:p>
        </p:txBody>
      </p:sp>
    </p:spTree>
    <p:extLst>
      <p:ext uri="{BB962C8B-B14F-4D97-AF65-F5344CB8AC3E}">
        <p14:creationId xmlns:p14="http://schemas.microsoft.com/office/powerpoint/2010/main" val="1533919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Classificação dos SGBDs</a:t>
            </a:r>
            <a:endParaRPr lang="pt-PT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97888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pt-BR" sz="2800"/>
              <a:t>Quanto ao modelo de dados adotado:</a:t>
            </a:r>
          </a:p>
          <a:p>
            <a:pPr lvl="1">
              <a:lnSpc>
                <a:spcPct val="80000"/>
              </a:lnSpc>
            </a:pPr>
            <a:r>
              <a:rPr lang="pt-BR" sz="2400"/>
              <a:t>Relacionais</a:t>
            </a:r>
          </a:p>
          <a:p>
            <a:pPr lvl="1">
              <a:lnSpc>
                <a:spcPct val="80000"/>
              </a:lnSpc>
            </a:pPr>
            <a:r>
              <a:rPr lang="pt-BR" sz="2400"/>
              <a:t>De rede</a:t>
            </a:r>
          </a:p>
          <a:p>
            <a:pPr lvl="1">
              <a:lnSpc>
                <a:spcPct val="80000"/>
              </a:lnSpc>
            </a:pPr>
            <a:r>
              <a:rPr lang="pt-BR" sz="2400"/>
              <a:t>Hierárquicos </a:t>
            </a:r>
          </a:p>
          <a:p>
            <a:pPr lvl="1">
              <a:lnSpc>
                <a:spcPct val="80000"/>
              </a:lnSpc>
            </a:pPr>
            <a:r>
              <a:rPr lang="pt-BR" sz="2400"/>
              <a:t>Orientados a objetos</a:t>
            </a:r>
          </a:p>
          <a:p>
            <a:pPr lvl="1">
              <a:lnSpc>
                <a:spcPct val="80000"/>
              </a:lnSpc>
            </a:pPr>
            <a:r>
              <a:rPr lang="pt-BR" sz="2400"/>
              <a:t>Objeto-relacionais</a:t>
            </a:r>
          </a:p>
          <a:p>
            <a:pPr>
              <a:lnSpc>
                <a:spcPct val="80000"/>
              </a:lnSpc>
            </a:pPr>
            <a:r>
              <a:rPr lang="pt-BR" sz="2800"/>
              <a:t>Quanto ao número de usuários suportados:</a:t>
            </a:r>
          </a:p>
          <a:p>
            <a:pPr lvl="1">
              <a:lnSpc>
                <a:spcPct val="80000"/>
              </a:lnSpc>
            </a:pPr>
            <a:r>
              <a:rPr lang="pt-BR" sz="2400"/>
              <a:t>Mono-usuários</a:t>
            </a:r>
          </a:p>
          <a:p>
            <a:pPr lvl="1">
              <a:lnSpc>
                <a:spcPct val="80000"/>
              </a:lnSpc>
            </a:pPr>
            <a:r>
              <a:rPr lang="pt-BR" sz="2400"/>
              <a:t>Multi-usuários</a:t>
            </a:r>
          </a:p>
          <a:p>
            <a:pPr>
              <a:lnSpc>
                <a:spcPct val="80000"/>
              </a:lnSpc>
            </a:pPr>
            <a:r>
              <a:rPr lang="pt-PT" sz="2800"/>
              <a:t>Quanto à localização dos dados:</a:t>
            </a:r>
          </a:p>
          <a:p>
            <a:pPr lvl="1">
              <a:lnSpc>
                <a:spcPct val="80000"/>
              </a:lnSpc>
            </a:pPr>
            <a:r>
              <a:rPr lang="pt-PT" sz="2400"/>
              <a:t>Centralizados</a:t>
            </a:r>
          </a:p>
          <a:p>
            <a:pPr lvl="1">
              <a:lnSpc>
                <a:spcPct val="80000"/>
              </a:lnSpc>
            </a:pPr>
            <a:r>
              <a:rPr lang="pt-PT" sz="2400"/>
              <a:t>Distribuídos</a:t>
            </a:r>
          </a:p>
        </p:txBody>
      </p:sp>
    </p:spTree>
    <p:extLst>
      <p:ext uri="{BB962C8B-B14F-4D97-AF65-F5344CB8AC3E}">
        <p14:creationId xmlns:p14="http://schemas.microsoft.com/office/powerpoint/2010/main" val="3456495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1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1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1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1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1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1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1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1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1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1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19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1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19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1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19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19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19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19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19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07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 de um BD Relacional</a:t>
            </a:r>
            <a:endParaRPr lang="pt-PT"/>
          </a:p>
        </p:txBody>
      </p:sp>
      <p:graphicFrame>
        <p:nvGraphicFramePr>
          <p:cNvPr id="252931" name="Group 3"/>
          <p:cNvGraphicFramePr>
            <a:graphicFrameLocks noGrp="1"/>
          </p:cNvGraphicFramePr>
          <p:nvPr/>
        </p:nvGraphicFramePr>
        <p:xfrm>
          <a:off x="2057400" y="1828800"/>
          <a:ext cx="4572000" cy="2305050"/>
        </p:xfrm>
        <a:graphic>
          <a:graphicData uri="http://schemas.openxmlformats.org/drawingml/2006/table">
            <a:tbl>
              <a:tblPr/>
              <a:tblGrid>
                <a:gridCol w="1066800"/>
                <a:gridCol w="1219200"/>
                <a:gridCol w="1143000"/>
                <a:gridCol w="11430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NumEmp</a:t>
                      </a:r>
                      <a:endParaRPr kumimoji="0" lang="pt-PT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NomeEmp</a:t>
                      </a:r>
                      <a:endParaRPr kumimoji="0" lang="pt-PT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Salário</a:t>
                      </a:r>
                      <a:endParaRPr kumimoji="0" lang="pt-PT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Dept</a:t>
                      </a:r>
                      <a:endParaRPr kumimoji="0" lang="pt-PT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032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J Silva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380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21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074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M Reis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400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25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089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 Melo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520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28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092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 Silva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480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25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112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 Pinto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390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21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121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 Simão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905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28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130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J Neves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640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28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2982" name="Group 54"/>
          <p:cNvGraphicFramePr>
            <a:graphicFrameLocks noGrp="1"/>
          </p:cNvGraphicFramePr>
          <p:nvPr/>
        </p:nvGraphicFramePr>
        <p:xfrm>
          <a:off x="2743200" y="4724400"/>
          <a:ext cx="3429000" cy="1384300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  <a:gridCol w="1143000"/>
              </a:tblGrid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NumDept</a:t>
                      </a:r>
                      <a:endParaRPr kumimoji="0" lang="pt-PT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NomeDept</a:t>
                      </a:r>
                      <a:endParaRPr kumimoji="0" lang="pt-PT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Ramal</a:t>
                      </a:r>
                      <a:endParaRPr kumimoji="0" lang="pt-PT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21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Pessoal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142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25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Financeiro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143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28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Técnico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144</a:t>
                      </a:r>
                      <a:endParaRPr kumimoji="0" lang="pt-PT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3004" name="Text Box 76"/>
          <p:cNvSpPr txBox="1">
            <a:spLocks noChangeArrowheads="1"/>
          </p:cNvSpPr>
          <p:nvPr/>
        </p:nvSpPr>
        <p:spPr bwMode="auto">
          <a:xfrm>
            <a:off x="228600" y="1828800"/>
            <a:ext cx="17113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pt-BR"/>
              <a:t>Empregado</a:t>
            </a:r>
            <a:endParaRPr lang="pt-PT"/>
          </a:p>
        </p:txBody>
      </p:sp>
      <p:sp>
        <p:nvSpPr>
          <p:cNvPr id="253005" name="Text Box 77"/>
          <p:cNvSpPr txBox="1">
            <a:spLocks noChangeArrowheads="1"/>
          </p:cNvSpPr>
          <p:nvPr/>
        </p:nvSpPr>
        <p:spPr bwMode="auto">
          <a:xfrm>
            <a:off x="304800" y="4724400"/>
            <a:ext cx="2103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pt-BR"/>
              <a:t>Departamento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5703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 de um BD de Rede</a:t>
            </a:r>
            <a:endParaRPr lang="pt-PT"/>
          </a:p>
        </p:txBody>
      </p:sp>
      <p:graphicFrame>
        <p:nvGraphicFramePr>
          <p:cNvPr id="253955" name="Group 3"/>
          <p:cNvGraphicFramePr>
            <a:graphicFrameLocks noGrp="1"/>
          </p:cNvGraphicFramePr>
          <p:nvPr/>
        </p:nvGraphicFramePr>
        <p:xfrm>
          <a:off x="1600200" y="28956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21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Pessoal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142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3965" name="Group 13"/>
          <p:cNvGraphicFramePr>
            <a:graphicFrameLocks noGrp="1"/>
          </p:cNvGraphicFramePr>
          <p:nvPr/>
        </p:nvGraphicFramePr>
        <p:xfrm>
          <a:off x="1600200" y="3962400"/>
          <a:ext cx="2743200" cy="335280"/>
        </p:xfrm>
        <a:graphic>
          <a:graphicData uri="http://schemas.openxmlformats.org/drawingml/2006/table">
            <a:tbl>
              <a:tblPr/>
              <a:tblGrid>
                <a:gridCol w="762000"/>
                <a:gridCol w="1295400"/>
                <a:gridCol w="6858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25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Financeiro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143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3975" name="Group 23"/>
          <p:cNvGraphicFramePr>
            <a:graphicFrameLocks noGrp="1"/>
          </p:cNvGraphicFramePr>
          <p:nvPr/>
        </p:nvGraphicFramePr>
        <p:xfrm>
          <a:off x="1600200" y="51054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28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Técnico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144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3985" name="Group 33"/>
          <p:cNvGraphicFramePr>
            <a:graphicFrameLocks noGrp="1"/>
          </p:cNvGraphicFramePr>
          <p:nvPr/>
        </p:nvGraphicFramePr>
        <p:xfrm>
          <a:off x="5791200" y="21336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032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J Silva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380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3995" name="Group 43"/>
          <p:cNvGraphicFramePr>
            <a:graphicFrameLocks noGrp="1"/>
          </p:cNvGraphicFramePr>
          <p:nvPr/>
        </p:nvGraphicFramePr>
        <p:xfrm>
          <a:off x="5791200" y="45720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112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 Pinto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390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4005" name="Group 53"/>
          <p:cNvGraphicFramePr>
            <a:graphicFrameLocks noGrp="1"/>
          </p:cNvGraphicFramePr>
          <p:nvPr/>
        </p:nvGraphicFramePr>
        <p:xfrm>
          <a:off x="5791200" y="51816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1044575"/>
                <a:gridCol w="784225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121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 Simão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905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4015" name="Group 63"/>
          <p:cNvGraphicFramePr>
            <a:graphicFrameLocks noGrp="1"/>
          </p:cNvGraphicFramePr>
          <p:nvPr/>
        </p:nvGraphicFramePr>
        <p:xfrm>
          <a:off x="5791200" y="57912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130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J Neves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640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4025" name="Group 73"/>
          <p:cNvGraphicFramePr>
            <a:graphicFrameLocks noGrp="1"/>
          </p:cNvGraphicFramePr>
          <p:nvPr/>
        </p:nvGraphicFramePr>
        <p:xfrm>
          <a:off x="5791200" y="39624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092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 Silva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480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4035" name="Group 83"/>
          <p:cNvGraphicFramePr>
            <a:graphicFrameLocks noGrp="1"/>
          </p:cNvGraphicFramePr>
          <p:nvPr/>
        </p:nvGraphicFramePr>
        <p:xfrm>
          <a:off x="5791200" y="33528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089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 Melo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520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4045" name="Group 93"/>
          <p:cNvGraphicFramePr>
            <a:graphicFrameLocks noGrp="1"/>
          </p:cNvGraphicFramePr>
          <p:nvPr/>
        </p:nvGraphicFramePr>
        <p:xfrm>
          <a:off x="5791200" y="2743200"/>
          <a:ext cx="2743200" cy="33528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074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M Reis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400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4055" name="Line 103"/>
          <p:cNvSpPr>
            <a:spLocks noChangeShapeType="1"/>
          </p:cNvSpPr>
          <p:nvPr/>
        </p:nvSpPr>
        <p:spPr bwMode="auto">
          <a:xfrm flipV="1">
            <a:off x="4343400" y="2286000"/>
            <a:ext cx="14478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4056" name="Line 104"/>
          <p:cNvSpPr>
            <a:spLocks noChangeShapeType="1"/>
          </p:cNvSpPr>
          <p:nvPr/>
        </p:nvSpPr>
        <p:spPr bwMode="auto">
          <a:xfrm>
            <a:off x="4343400" y="3200400"/>
            <a:ext cx="1447800" cy="1371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4057" name="Line 105"/>
          <p:cNvSpPr>
            <a:spLocks noChangeShapeType="1"/>
          </p:cNvSpPr>
          <p:nvPr/>
        </p:nvSpPr>
        <p:spPr bwMode="auto">
          <a:xfrm flipV="1">
            <a:off x="4343400" y="2971800"/>
            <a:ext cx="1447800" cy="1066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4058" name="Line 106"/>
          <p:cNvSpPr>
            <a:spLocks noChangeShapeType="1"/>
          </p:cNvSpPr>
          <p:nvPr/>
        </p:nvSpPr>
        <p:spPr bwMode="auto">
          <a:xfrm flipV="1">
            <a:off x="4343400" y="4114800"/>
            <a:ext cx="1447800" cy="76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4059" name="Line 107"/>
          <p:cNvSpPr>
            <a:spLocks noChangeShapeType="1"/>
          </p:cNvSpPr>
          <p:nvPr/>
        </p:nvSpPr>
        <p:spPr bwMode="auto">
          <a:xfrm flipV="1">
            <a:off x="4343400" y="3505200"/>
            <a:ext cx="1447800" cy="1600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4060" name="Line 108"/>
          <p:cNvSpPr>
            <a:spLocks noChangeShapeType="1"/>
          </p:cNvSpPr>
          <p:nvPr/>
        </p:nvSpPr>
        <p:spPr bwMode="auto">
          <a:xfrm>
            <a:off x="4343400" y="5181600"/>
            <a:ext cx="1447800" cy="152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4061" name="Line 109"/>
          <p:cNvSpPr>
            <a:spLocks noChangeShapeType="1"/>
          </p:cNvSpPr>
          <p:nvPr/>
        </p:nvSpPr>
        <p:spPr bwMode="auto">
          <a:xfrm>
            <a:off x="4343400" y="5334000"/>
            <a:ext cx="14478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4062" name="Text Box 110"/>
          <p:cNvSpPr txBox="1">
            <a:spLocks noChangeArrowheads="1"/>
          </p:cNvSpPr>
          <p:nvPr/>
        </p:nvSpPr>
        <p:spPr bwMode="auto">
          <a:xfrm>
            <a:off x="381000" y="2286000"/>
            <a:ext cx="178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pt-BR" sz="2000"/>
              <a:t>Departamento</a:t>
            </a:r>
            <a:endParaRPr lang="pt-PT" sz="2000"/>
          </a:p>
        </p:txBody>
      </p:sp>
      <p:sp>
        <p:nvSpPr>
          <p:cNvPr id="254063" name="Text Box 111"/>
          <p:cNvSpPr txBox="1">
            <a:spLocks noChangeArrowheads="1"/>
          </p:cNvSpPr>
          <p:nvPr/>
        </p:nvSpPr>
        <p:spPr bwMode="auto">
          <a:xfrm>
            <a:off x="5562600" y="1600200"/>
            <a:ext cx="1455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pt-BR" sz="2000"/>
              <a:t>Empregado</a:t>
            </a:r>
            <a:endParaRPr lang="pt-PT" sz="2000"/>
          </a:p>
        </p:txBody>
      </p:sp>
    </p:spTree>
    <p:extLst>
      <p:ext uri="{BB962C8B-B14F-4D97-AF65-F5344CB8AC3E}">
        <p14:creationId xmlns:p14="http://schemas.microsoft.com/office/powerpoint/2010/main" val="3811615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 de um BD Hierárquico</a:t>
            </a:r>
            <a:endParaRPr lang="pt-PT"/>
          </a:p>
        </p:txBody>
      </p:sp>
      <p:graphicFrame>
        <p:nvGraphicFramePr>
          <p:cNvPr id="254979" name="Group 3"/>
          <p:cNvGraphicFramePr>
            <a:graphicFrameLocks noGrp="1"/>
          </p:cNvGraphicFramePr>
          <p:nvPr/>
        </p:nvGraphicFramePr>
        <p:xfrm>
          <a:off x="381000" y="2514600"/>
          <a:ext cx="2514600" cy="335280"/>
        </p:xfrm>
        <a:graphic>
          <a:graphicData uri="http://schemas.openxmlformats.org/drawingml/2006/table">
            <a:tbl>
              <a:tblPr/>
              <a:tblGrid>
                <a:gridCol w="762000"/>
                <a:gridCol w="914400"/>
                <a:gridCol w="8382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21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Pessoal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142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4989" name="Group 13"/>
          <p:cNvGraphicFramePr>
            <a:graphicFrameLocks noGrp="1"/>
          </p:cNvGraphicFramePr>
          <p:nvPr/>
        </p:nvGraphicFramePr>
        <p:xfrm>
          <a:off x="3276600" y="2514600"/>
          <a:ext cx="2514600" cy="335280"/>
        </p:xfrm>
        <a:graphic>
          <a:graphicData uri="http://schemas.openxmlformats.org/drawingml/2006/table">
            <a:tbl>
              <a:tblPr/>
              <a:tblGrid>
                <a:gridCol w="698500"/>
                <a:gridCol w="1187450"/>
                <a:gridCol w="62865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25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Financeiro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143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4999" name="Group 23"/>
          <p:cNvGraphicFramePr>
            <a:graphicFrameLocks noGrp="1"/>
          </p:cNvGraphicFramePr>
          <p:nvPr/>
        </p:nvGraphicFramePr>
        <p:xfrm>
          <a:off x="6324600" y="2514600"/>
          <a:ext cx="2438400" cy="335280"/>
        </p:xfrm>
        <a:graphic>
          <a:graphicData uri="http://schemas.openxmlformats.org/drawingml/2006/table">
            <a:tbl>
              <a:tblPr/>
              <a:tblGrid>
                <a:gridCol w="685800"/>
                <a:gridCol w="939800"/>
                <a:gridCol w="8128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28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Técnico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144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5009" name="Group 33"/>
          <p:cNvGraphicFramePr>
            <a:graphicFrameLocks noGrp="1"/>
          </p:cNvGraphicFramePr>
          <p:nvPr/>
        </p:nvGraphicFramePr>
        <p:xfrm>
          <a:off x="419100" y="3608388"/>
          <a:ext cx="2514600" cy="335280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382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032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J Silva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380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5019" name="Group 43"/>
          <p:cNvGraphicFramePr>
            <a:graphicFrameLocks noGrp="1"/>
          </p:cNvGraphicFramePr>
          <p:nvPr/>
        </p:nvGraphicFramePr>
        <p:xfrm>
          <a:off x="533400" y="3948113"/>
          <a:ext cx="2514600" cy="335280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38200"/>
              </a:tblGrid>
              <a:tr h="319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112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 Pinto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390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5029" name="Group 53"/>
          <p:cNvGraphicFramePr>
            <a:graphicFrameLocks noGrp="1"/>
          </p:cNvGraphicFramePr>
          <p:nvPr/>
        </p:nvGraphicFramePr>
        <p:xfrm>
          <a:off x="6388100" y="3930650"/>
          <a:ext cx="2438400" cy="335280"/>
        </p:xfrm>
        <a:graphic>
          <a:graphicData uri="http://schemas.openxmlformats.org/drawingml/2006/table">
            <a:tbl>
              <a:tblPr/>
              <a:tblGrid>
                <a:gridCol w="812800"/>
                <a:gridCol w="928688"/>
                <a:gridCol w="696912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121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 Simão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905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5039" name="Group 63"/>
          <p:cNvGraphicFramePr>
            <a:graphicFrameLocks noGrp="1"/>
          </p:cNvGraphicFramePr>
          <p:nvPr/>
        </p:nvGraphicFramePr>
        <p:xfrm>
          <a:off x="6518275" y="4267200"/>
          <a:ext cx="2438400" cy="335280"/>
        </p:xfrm>
        <a:graphic>
          <a:graphicData uri="http://schemas.openxmlformats.org/drawingml/2006/table">
            <a:tbl>
              <a:tblPr/>
              <a:tblGrid>
                <a:gridCol w="685800"/>
                <a:gridCol w="939800"/>
                <a:gridCol w="8128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130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J Neves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640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5049" name="Group 73"/>
          <p:cNvGraphicFramePr>
            <a:graphicFrameLocks noGrp="1"/>
          </p:cNvGraphicFramePr>
          <p:nvPr/>
        </p:nvGraphicFramePr>
        <p:xfrm>
          <a:off x="3313113" y="3951288"/>
          <a:ext cx="2514600" cy="335280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382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092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 Silva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480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5059" name="Group 83"/>
          <p:cNvGraphicFramePr>
            <a:graphicFrameLocks noGrp="1"/>
          </p:cNvGraphicFramePr>
          <p:nvPr/>
        </p:nvGraphicFramePr>
        <p:xfrm>
          <a:off x="6286500" y="3600450"/>
          <a:ext cx="2438400" cy="335280"/>
        </p:xfrm>
        <a:graphic>
          <a:graphicData uri="http://schemas.openxmlformats.org/drawingml/2006/table">
            <a:tbl>
              <a:tblPr/>
              <a:tblGrid>
                <a:gridCol w="812800"/>
                <a:gridCol w="812800"/>
                <a:gridCol w="8128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089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C Melo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520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55069" name="Group 93"/>
          <p:cNvGraphicFramePr>
            <a:graphicFrameLocks noGrp="1"/>
          </p:cNvGraphicFramePr>
          <p:nvPr/>
        </p:nvGraphicFramePr>
        <p:xfrm>
          <a:off x="3236913" y="3613150"/>
          <a:ext cx="2514600" cy="335280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38200"/>
              </a:tblGrid>
              <a:tr h="212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074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M Reis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pt-BR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400</a:t>
                      </a:r>
                      <a:endParaRPr kumimoji="0" lang="pt-PT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5079" name="Line 103"/>
          <p:cNvSpPr>
            <a:spLocks noChangeShapeType="1"/>
          </p:cNvSpPr>
          <p:nvPr/>
        </p:nvSpPr>
        <p:spPr bwMode="auto">
          <a:xfrm>
            <a:off x="1522413" y="28448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5080" name="Line 104"/>
          <p:cNvSpPr>
            <a:spLocks noChangeShapeType="1"/>
          </p:cNvSpPr>
          <p:nvPr/>
        </p:nvSpPr>
        <p:spPr bwMode="auto">
          <a:xfrm>
            <a:off x="4532313" y="28575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5081" name="Line 105"/>
          <p:cNvSpPr>
            <a:spLocks noChangeShapeType="1"/>
          </p:cNvSpPr>
          <p:nvPr/>
        </p:nvSpPr>
        <p:spPr bwMode="auto">
          <a:xfrm>
            <a:off x="7467600" y="2844800"/>
            <a:ext cx="0" cy="76200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5082" name="Text Box 106"/>
          <p:cNvSpPr txBox="1">
            <a:spLocks noChangeArrowheads="1"/>
          </p:cNvSpPr>
          <p:nvPr/>
        </p:nvSpPr>
        <p:spPr bwMode="auto">
          <a:xfrm>
            <a:off x="158750" y="2041525"/>
            <a:ext cx="17859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pt-BR" sz="2000"/>
              <a:t>Departamento</a:t>
            </a:r>
            <a:endParaRPr lang="pt-PT" sz="2000"/>
          </a:p>
        </p:txBody>
      </p:sp>
      <p:sp>
        <p:nvSpPr>
          <p:cNvPr id="255083" name="Text Box 107"/>
          <p:cNvSpPr txBox="1">
            <a:spLocks noChangeArrowheads="1"/>
          </p:cNvSpPr>
          <p:nvPr/>
        </p:nvSpPr>
        <p:spPr bwMode="auto">
          <a:xfrm>
            <a:off x="0" y="3200400"/>
            <a:ext cx="14557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pt-BR" sz="2000"/>
              <a:t>Empregado</a:t>
            </a:r>
            <a:endParaRPr lang="pt-PT" sz="2000"/>
          </a:p>
        </p:txBody>
      </p:sp>
    </p:spTree>
    <p:extLst>
      <p:ext uri="{BB962C8B-B14F-4D97-AF65-F5344CB8AC3E}">
        <p14:creationId xmlns:p14="http://schemas.microsoft.com/office/powerpoint/2010/main" val="310041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Aplicação exemplo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Banco de Dados de uma companhia</a:t>
            </a:r>
          </a:p>
          <a:p>
            <a:pPr lvl="1"/>
            <a:r>
              <a:rPr lang="en-US" sz="2400"/>
              <a:t>Organizada em departamentos que têm um nome e um número únicos e um empregado que gerencia o departamento. A data de quando o empregado  começou a gerenciar o departamento deve ser registrada. Um departamento pode ter varias localizações</a:t>
            </a:r>
          </a:p>
          <a:p>
            <a:pPr lvl="1"/>
            <a:r>
              <a:rPr lang="en-US" sz="2400"/>
              <a:t>Um departamento controla um número de projetos, cada qual com um nome e número únicos e uma única localização</a:t>
            </a:r>
          </a:p>
        </p:txBody>
      </p:sp>
    </p:spTree>
    <p:extLst>
      <p:ext uri="{BB962C8B-B14F-4D97-AF65-F5344CB8AC3E}">
        <p14:creationId xmlns:p14="http://schemas.microsoft.com/office/powerpoint/2010/main" val="1558974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Aplicação exemplo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Banco de Dados de uma companhia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Nós </a:t>
            </a:r>
            <a:r>
              <a:rPr lang="pt-BR" sz="2400"/>
              <a:t>armazenamos para cada empregado seu nome, identidade, endere</a:t>
            </a:r>
            <a:r>
              <a:rPr lang="en-US" sz="2400"/>
              <a:t>ç</a:t>
            </a:r>
            <a:r>
              <a:rPr lang="pt-BR" sz="2400"/>
              <a:t>o, sal</a:t>
            </a:r>
            <a:r>
              <a:rPr lang="en-US" sz="2400"/>
              <a:t>á</a:t>
            </a:r>
            <a:r>
              <a:rPr lang="pt-BR" sz="2400"/>
              <a:t>rio, sexo, e data de nascimento. Um empregado </a:t>
            </a:r>
            <a:r>
              <a:rPr lang="en-US" sz="2400"/>
              <a:t>é</a:t>
            </a:r>
            <a:r>
              <a:rPr lang="pt-BR" sz="2400"/>
              <a:t> assinalado a um departamento mas pode trabalhar em diversos projetos, os quais n</a:t>
            </a:r>
            <a:r>
              <a:rPr lang="en-US" sz="2400"/>
              <a:t>ã</a:t>
            </a:r>
            <a:r>
              <a:rPr lang="pt-BR" sz="2400"/>
              <a:t>o s</a:t>
            </a:r>
            <a:r>
              <a:rPr lang="en-US" sz="2400"/>
              <a:t>ã</a:t>
            </a:r>
            <a:r>
              <a:rPr lang="pt-BR" sz="2400"/>
              <a:t>o necessariamente controlados pelo mesmo departamento. Nos registramos o n</a:t>
            </a:r>
            <a:r>
              <a:rPr lang="en-US" sz="2400"/>
              <a:t>ú</a:t>
            </a:r>
            <a:r>
              <a:rPr lang="pt-BR" sz="2400"/>
              <a:t>mero de horas por semana que o empregado trabalha em cada projeto e o supervisor direto de cada empregado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Nós mantemos registro  para cada empregado, do numero de dependentes (para seguro) e para cada dependente o primeiro nome, sexo, data de nascimento e relacionamento com o empregado.</a:t>
            </a:r>
          </a:p>
        </p:txBody>
      </p:sp>
    </p:spTree>
    <p:extLst>
      <p:ext uri="{BB962C8B-B14F-4D97-AF65-F5344CB8AC3E}">
        <p14:creationId xmlns:p14="http://schemas.microsoft.com/office/powerpoint/2010/main" val="2179243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Banco de Dados: espaço reservado da memória para armazenar os dados/informações de maneira organizada.</a:t>
            </a:r>
          </a:p>
          <a:p>
            <a:r>
              <a:rPr lang="pt-BR" dirty="0" smtClean="0"/>
              <a:t>Alguns tipos de Banco de Dados:</a:t>
            </a:r>
          </a:p>
          <a:p>
            <a:pPr lvl="1"/>
            <a:r>
              <a:rPr lang="pt-BR" dirty="0" smtClean="0"/>
              <a:t>Banco de Dados Relacional;</a:t>
            </a:r>
          </a:p>
          <a:p>
            <a:pPr lvl="1"/>
            <a:r>
              <a:rPr lang="pt-BR" dirty="0" smtClean="0"/>
              <a:t>Banco de Dados Distribuído;</a:t>
            </a:r>
          </a:p>
          <a:p>
            <a:pPr lvl="1"/>
            <a:r>
              <a:rPr lang="pt-BR" dirty="0" smtClean="0"/>
              <a:t>Banco de Dados Warehouse;</a:t>
            </a:r>
          </a:p>
          <a:p>
            <a:pPr lvl="1"/>
            <a:r>
              <a:rPr lang="pt-BR" dirty="0" smtClean="0"/>
              <a:t>Banco de Dados Data </a:t>
            </a:r>
            <a:r>
              <a:rPr lang="pt-BR" dirty="0" err="1" smtClean="0"/>
              <a:t>Marts</a:t>
            </a:r>
            <a:r>
              <a:rPr lang="pt-BR" dirty="0" smtClean="0"/>
              <a:t>;</a:t>
            </a:r>
          </a:p>
          <a:p>
            <a:pPr lvl="1"/>
            <a:r>
              <a:rPr lang="pt-BR" dirty="0" smtClean="0"/>
              <a:t>Banco de Dados Data </a:t>
            </a:r>
            <a:r>
              <a:rPr lang="pt-BR" dirty="0" err="1" smtClean="0"/>
              <a:t>Mining</a:t>
            </a:r>
            <a:r>
              <a:rPr lang="pt-BR" dirty="0" smtClean="0"/>
              <a:t>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68517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Relacional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Armazena os dados em formas de tabelas, as quais estão relacionadas</a:t>
            </a:r>
          </a:p>
          <a:p>
            <a:r>
              <a:rPr lang="pt-BR" dirty="0" smtClean="0"/>
              <a:t>Este banco de dados surgiu na década de 80</a:t>
            </a:r>
          </a:p>
          <a:p>
            <a:r>
              <a:rPr lang="pt-BR" b="1" dirty="0" smtClean="0"/>
              <a:t>Vantagens: </a:t>
            </a:r>
            <a:r>
              <a:rPr lang="pt-BR" dirty="0" smtClean="0"/>
              <a:t>Banco de Dados conhecido e simples para desenvolver.</a:t>
            </a:r>
            <a:endParaRPr lang="pt-BR" b="1" dirty="0" smtClean="0"/>
          </a:p>
        </p:txBody>
      </p:sp>
    </p:spTree>
    <p:extLst>
      <p:ext uri="{BB962C8B-B14F-4D97-AF65-F5344CB8AC3E}">
        <p14:creationId xmlns:p14="http://schemas.microsoft.com/office/powerpoint/2010/main" val="3821087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Distribuídos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Este tipo de Banco de Dados possibilita a utilização da base de dados em diferentes locais, graça ‘a utilização de recursos de telecomunicação.</a:t>
            </a:r>
          </a:p>
          <a:p>
            <a:r>
              <a:rPr lang="pt-BR" b="1" dirty="0" smtClean="0"/>
              <a:t>Vantagem: </a:t>
            </a:r>
            <a:r>
              <a:rPr lang="pt-BR" dirty="0" smtClean="0"/>
              <a:t>compartilhamento de Dados/Informação</a:t>
            </a:r>
          </a:p>
          <a:p>
            <a:r>
              <a:rPr lang="pt-BR" b="1" dirty="0" smtClean="0"/>
              <a:t>Desvantagem</a:t>
            </a:r>
            <a:r>
              <a:rPr lang="pt-BR" dirty="0" smtClean="0"/>
              <a:t>: segurança de informação.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7972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993" y="1027129"/>
            <a:ext cx="7390447" cy="458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724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</a:t>
            </a:r>
            <a:r>
              <a:rPr lang="pt-BR" dirty="0" err="1" smtClean="0"/>
              <a:t>DataMarts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Se preocupa com um setor específico da empresa. </a:t>
            </a:r>
            <a:r>
              <a:rPr lang="pt-BR" dirty="0" smtClean="0"/>
              <a:t>Corresponde a um agrupamento de BD transacionais aglutinados por algum crit</a:t>
            </a:r>
            <a:r>
              <a:rPr lang="pt-BR" dirty="0" smtClean="0"/>
              <a:t>ério, normalmente, “temas de negócios”.</a:t>
            </a:r>
            <a:endParaRPr lang="pt-BR" dirty="0" smtClean="0"/>
          </a:p>
          <a:p>
            <a:r>
              <a:rPr lang="pt-BR" b="1" dirty="0" smtClean="0"/>
              <a:t>Vantagens: </a:t>
            </a:r>
            <a:r>
              <a:rPr lang="pt-BR" dirty="0" smtClean="0"/>
              <a:t>custo mais acessível</a:t>
            </a:r>
          </a:p>
          <a:p>
            <a:r>
              <a:rPr lang="pt-BR" b="1" dirty="0" smtClean="0"/>
              <a:t>Desvantagem</a:t>
            </a:r>
            <a:r>
              <a:rPr lang="pt-BR" b="1" dirty="0" smtClean="0"/>
              <a:t>: </a:t>
            </a:r>
            <a:r>
              <a:rPr lang="pt-BR" dirty="0" smtClean="0"/>
              <a:t>se torna limitado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44905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</a:t>
            </a:r>
            <a:r>
              <a:rPr lang="pt-BR" dirty="0" err="1" smtClean="0"/>
              <a:t>DataMarts</a:t>
            </a:r>
            <a:endParaRPr lang="pt-B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768" y="1413846"/>
            <a:ext cx="7186261" cy="5316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217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Warehouse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Este Banco de dados controla todas as informação/dados da empresa.</a:t>
            </a:r>
          </a:p>
          <a:p>
            <a:r>
              <a:rPr lang="pt-BR" dirty="0" smtClean="0"/>
              <a:t>Reúne todas essas informações e as apresentam em formato de consulta ou relatório de acordo com a necessidade.</a:t>
            </a:r>
          </a:p>
          <a:p>
            <a:r>
              <a:rPr lang="pt-BR" b="1" dirty="0" smtClean="0"/>
              <a:t>Vantagem: </a:t>
            </a:r>
            <a:r>
              <a:rPr lang="pt-BR" dirty="0" smtClean="0"/>
              <a:t>Maior número de informação para a tomada de decisão.</a:t>
            </a:r>
          </a:p>
          <a:p>
            <a:r>
              <a:rPr lang="pt-BR" b="1" dirty="0" smtClean="0"/>
              <a:t>Desvantagem: </a:t>
            </a:r>
            <a:r>
              <a:rPr lang="pt-BR" dirty="0" smtClean="0"/>
              <a:t>custo da implantação.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47297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Warehouse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a integração de diversos </a:t>
            </a:r>
            <a:r>
              <a:rPr lang="pt-BR" dirty="0" err="1" smtClean="0"/>
              <a:t>DMs</a:t>
            </a:r>
            <a:r>
              <a:rPr lang="pt-BR" dirty="0" smtClean="0"/>
              <a:t>, com isso, a organização passa a ter um </a:t>
            </a:r>
            <a:r>
              <a:rPr lang="pt-BR" dirty="0" smtClean="0"/>
              <a:t>Depósito de Informações integrado que poderá atender a uma demanda muito mais ampla de temas de negócios, uma vez que o cruzamento das informações entre dois </a:t>
            </a:r>
            <a:r>
              <a:rPr lang="pt-BR" dirty="0" err="1" smtClean="0"/>
              <a:t>DMs</a:t>
            </a:r>
            <a:r>
              <a:rPr lang="pt-BR" dirty="0" smtClean="0"/>
              <a:t>, ou mais, pode gerar a possibilidade de identificar novos temas.</a:t>
            </a:r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100189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Warehouse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As </a:t>
            </a:r>
            <a:r>
              <a:rPr lang="pt-BR" dirty="0" smtClean="0"/>
              <a:t>principais características são:</a:t>
            </a:r>
          </a:p>
          <a:p>
            <a:pPr lvl="1"/>
            <a:r>
              <a:rPr lang="pt-BR" dirty="0" smtClean="0"/>
              <a:t>Não volatilidade dos dados</a:t>
            </a:r>
          </a:p>
          <a:p>
            <a:pPr lvl="1"/>
            <a:r>
              <a:rPr lang="pt-BR" dirty="0" smtClean="0"/>
              <a:t>Historicidade</a:t>
            </a:r>
          </a:p>
          <a:p>
            <a:pPr lvl="1"/>
            <a:r>
              <a:rPr lang="pt-BR" dirty="0" err="1" smtClean="0"/>
              <a:t>Metadados</a:t>
            </a:r>
            <a:endParaRPr lang="pt-BR" dirty="0" smtClean="0"/>
          </a:p>
          <a:p>
            <a:pPr lvl="1"/>
            <a:r>
              <a:rPr lang="pt-BR" dirty="0" smtClean="0"/>
              <a:t>Redundância de dados</a:t>
            </a:r>
          </a:p>
          <a:p>
            <a:pPr lvl="1"/>
            <a:endParaRPr lang="pt-BR" dirty="0" smtClean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564932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Data </a:t>
            </a:r>
            <a:r>
              <a:rPr lang="pt-BR" dirty="0" err="1" smtClean="0"/>
              <a:t>Mining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Conhecido como Banco de Dados Inteligentes.</a:t>
            </a:r>
          </a:p>
          <a:p>
            <a:r>
              <a:rPr lang="pt-BR" dirty="0" smtClean="0"/>
              <a:t>Utiliza de recurso de mineração de dados e inteligência artificial para indicar a melhor solução.</a:t>
            </a:r>
          </a:p>
          <a:p>
            <a:r>
              <a:rPr lang="pt-BR" dirty="0" smtClean="0"/>
              <a:t>Propaganda de lojas virtuais para direcionar email para clientes</a:t>
            </a:r>
          </a:p>
          <a:p>
            <a:r>
              <a:rPr lang="pt-BR" b="1" dirty="0" smtClean="0"/>
              <a:t>Vantagem: </a:t>
            </a:r>
            <a:r>
              <a:rPr lang="pt-BR" dirty="0" smtClean="0"/>
              <a:t>fidelizar os clientes, respostas automatizadas;</a:t>
            </a:r>
          </a:p>
          <a:p>
            <a:r>
              <a:rPr lang="pt-BR" b="1" dirty="0" smtClean="0"/>
              <a:t>Desvantagem: </a:t>
            </a:r>
            <a:r>
              <a:rPr lang="pt-BR" dirty="0" smtClean="0"/>
              <a:t>o custo de </a:t>
            </a:r>
            <a:r>
              <a:rPr lang="pt-BR" dirty="0" err="1" smtClean="0"/>
              <a:t>implatação</a:t>
            </a:r>
            <a:endParaRPr lang="pt-BR" b="1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9683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Banco de Dados Data </a:t>
            </a:r>
            <a:r>
              <a:rPr lang="pt-BR" dirty="0" err="1" smtClean="0"/>
              <a:t>Mining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Corresponde ao ato de extrair informa</a:t>
            </a:r>
            <a:r>
              <a:rPr lang="pt-BR" dirty="0" smtClean="0"/>
              <a:t>ções do DW para identificar tendências, padrões de negócio e cenários.</a:t>
            </a:r>
          </a:p>
          <a:p>
            <a:r>
              <a:rPr lang="pt-BR" dirty="0" smtClean="0"/>
              <a:t>É possível realizar simulações e fazer testes de hipóteses. Para efetuar a mineração, é necessário um conjunto de ferramentas </a:t>
            </a:r>
            <a:r>
              <a:rPr lang="pt-BR" dirty="0" err="1" smtClean="0"/>
              <a:t>denomidadas</a:t>
            </a:r>
            <a:r>
              <a:rPr lang="pt-BR" dirty="0" smtClean="0"/>
              <a:t> On-Line </a:t>
            </a:r>
            <a:r>
              <a:rPr lang="pt-BR" dirty="0" err="1" smtClean="0"/>
              <a:t>Analytical</a:t>
            </a:r>
            <a:r>
              <a:rPr lang="pt-BR" dirty="0" smtClean="0"/>
              <a:t> </a:t>
            </a:r>
            <a:r>
              <a:rPr lang="pt-BR" dirty="0" err="1" smtClean="0"/>
              <a:t>Processing</a:t>
            </a:r>
            <a:r>
              <a:rPr lang="pt-BR" dirty="0" smtClean="0"/>
              <a:t> (OLAP)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51109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143000"/>
          </a:xfrm>
        </p:spPr>
        <p:txBody>
          <a:bodyPr/>
          <a:lstStyle/>
          <a:p>
            <a:r>
              <a:rPr lang="en-US" i="1"/>
              <a:t>O que é um banco de dados?</a:t>
            </a:r>
          </a:p>
        </p:txBody>
      </p:sp>
    </p:spTree>
    <p:extLst>
      <p:ext uri="{BB962C8B-B14F-4D97-AF65-F5344CB8AC3E}">
        <p14:creationId xmlns:p14="http://schemas.microsoft.com/office/powerpoint/2010/main" val="3874808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Resumindo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BI </a:t>
            </a:r>
            <a:r>
              <a:rPr lang="en-US" dirty="0" err="1" smtClean="0"/>
              <a:t>representa</a:t>
            </a:r>
            <a:r>
              <a:rPr lang="en-US" dirty="0" smtClean="0"/>
              <a:t> as </a:t>
            </a:r>
            <a:r>
              <a:rPr lang="en-US" dirty="0" err="1" smtClean="0"/>
              <a:t>a</a:t>
            </a:r>
            <a:r>
              <a:rPr lang="en-US" dirty="0" err="1" smtClean="0"/>
              <a:t>ções</a:t>
            </a:r>
            <a:r>
              <a:rPr lang="en-US" dirty="0" smtClean="0"/>
              <a:t> </a:t>
            </a:r>
            <a:r>
              <a:rPr lang="en-US" dirty="0" err="1" smtClean="0"/>
              <a:t>estratégicas</a:t>
            </a:r>
            <a:r>
              <a:rPr lang="en-US" dirty="0" smtClean="0"/>
              <a:t> </a:t>
            </a:r>
            <a:r>
              <a:rPr lang="en-US" dirty="0" err="1" smtClean="0"/>
              <a:t>apoiadas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TI, </a:t>
            </a:r>
            <a:r>
              <a:rPr lang="en-US" dirty="0" err="1" smtClean="0"/>
              <a:t>realizadas</a:t>
            </a:r>
            <a:r>
              <a:rPr lang="en-US" dirty="0" smtClean="0"/>
              <a:t> a </a:t>
            </a:r>
            <a:r>
              <a:rPr lang="en-US" dirty="0" err="1" smtClean="0"/>
              <a:t>fim</a:t>
            </a:r>
            <a:r>
              <a:rPr lang="en-US" dirty="0" smtClean="0"/>
              <a:t> de </a:t>
            </a:r>
            <a:r>
              <a:rPr lang="en-US" dirty="0" err="1" smtClean="0"/>
              <a:t>identificar</a:t>
            </a:r>
            <a:r>
              <a:rPr lang="en-US" dirty="0" smtClean="0"/>
              <a:t> </a:t>
            </a:r>
            <a:r>
              <a:rPr lang="en-US" dirty="0" err="1" smtClean="0"/>
              <a:t>novas</a:t>
            </a:r>
            <a:r>
              <a:rPr lang="en-US" dirty="0" smtClean="0"/>
              <a:t> </a:t>
            </a:r>
            <a:r>
              <a:rPr lang="en-US" dirty="0" err="1" smtClean="0"/>
              <a:t>oportunidades</a:t>
            </a:r>
            <a:r>
              <a:rPr lang="en-US" dirty="0" smtClean="0"/>
              <a:t> de </a:t>
            </a:r>
            <a:r>
              <a:rPr lang="en-US" dirty="0" err="1" smtClean="0"/>
              <a:t>aperfeiçoamento</a:t>
            </a:r>
            <a:r>
              <a:rPr lang="en-US" dirty="0" smtClean="0"/>
              <a:t> e de </a:t>
            </a:r>
            <a:r>
              <a:rPr lang="en-US" dirty="0" err="1" smtClean="0"/>
              <a:t>amplicação</a:t>
            </a:r>
            <a:r>
              <a:rPr lang="en-US" dirty="0" smtClean="0"/>
              <a:t> dos </a:t>
            </a:r>
            <a:r>
              <a:rPr lang="en-US" dirty="0" err="1" smtClean="0"/>
              <a:t>negócios</a:t>
            </a:r>
            <a:r>
              <a:rPr lang="en-US" dirty="0" smtClean="0"/>
              <a:t>. Um </a:t>
            </a:r>
            <a:r>
              <a:rPr lang="en-US" dirty="0" err="1" smtClean="0"/>
              <a:t>conjunto</a:t>
            </a:r>
            <a:r>
              <a:rPr lang="en-US" dirty="0" smtClean="0"/>
              <a:t> de </a:t>
            </a:r>
            <a:r>
              <a:rPr lang="en-US" dirty="0" err="1" smtClean="0"/>
              <a:t>ferramentas</a:t>
            </a:r>
            <a:r>
              <a:rPr lang="en-US" dirty="0" smtClean="0"/>
              <a:t> de SI </a:t>
            </a:r>
            <a:r>
              <a:rPr lang="en-US" dirty="0" err="1" smtClean="0"/>
              <a:t>permite</a:t>
            </a:r>
            <a:r>
              <a:rPr lang="en-US" dirty="0" smtClean="0"/>
              <a:t> a </a:t>
            </a:r>
            <a:r>
              <a:rPr lang="en-US" dirty="0" err="1" smtClean="0"/>
              <a:t>realização</a:t>
            </a:r>
            <a:r>
              <a:rPr lang="en-US" dirty="0" smtClean="0"/>
              <a:t> do BI, a </a:t>
            </a:r>
            <a:r>
              <a:rPr lang="en-US" dirty="0" err="1" smtClean="0"/>
              <a:t>exemplo</a:t>
            </a:r>
            <a:r>
              <a:rPr lang="en-US" dirty="0" smtClean="0"/>
              <a:t> dos DWs e das </a:t>
            </a:r>
            <a:r>
              <a:rPr lang="en-US" dirty="0" err="1" smtClean="0"/>
              <a:t>ferramentas</a:t>
            </a:r>
            <a:r>
              <a:rPr lang="en-US" dirty="0" smtClean="0"/>
              <a:t> OLAP.</a:t>
            </a:r>
          </a:p>
          <a:p>
            <a:r>
              <a:rPr lang="en-US" dirty="0" smtClean="0"/>
              <a:t>O DM </a:t>
            </a:r>
            <a:r>
              <a:rPr lang="en-US" dirty="0" err="1" smtClean="0"/>
              <a:t>é</a:t>
            </a:r>
            <a:r>
              <a:rPr lang="en-US" dirty="0" smtClean="0"/>
              <a:t> um BD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operacional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integra</a:t>
            </a:r>
            <a:r>
              <a:rPr lang="en-US" dirty="0" smtClean="0"/>
              <a:t> BDs </a:t>
            </a:r>
            <a:r>
              <a:rPr lang="en-US" dirty="0" err="1" smtClean="0"/>
              <a:t>operacionais</a:t>
            </a:r>
            <a:r>
              <a:rPr lang="en-US" dirty="0" smtClean="0"/>
              <a:t>, </a:t>
            </a:r>
            <a:r>
              <a:rPr lang="en-US" dirty="0" err="1" smtClean="0"/>
              <a:t>agrupados</a:t>
            </a:r>
            <a:r>
              <a:rPr lang="en-US" dirty="0" smtClean="0"/>
              <a:t> </a:t>
            </a:r>
            <a:r>
              <a:rPr lang="en-US" dirty="0" err="1" smtClean="0"/>
              <a:t>segundo</a:t>
            </a:r>
            <a:r>
              <a:rPr lang="en-US" dirty="0" smtClean="0"/>
              <a:t> um </a:t>
            </a:r>
            <a:r>
              <a:rPr lang="en-US" dirty="0" err="1" smtClean="0"/>
              <a:t>tema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r>
              <a:rPr lang="en-US" dirty="0" smtClean="0"/>
              <a:t>.</a:t>
            </a:r>
          </a:p>
          <a:p>
            <a:r>
              <a:rPr lang="en-US" dirty="0" smtClean="0"/>
              <a:t>O DW </a:t>
            </a:r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coleção</a:t>
            </a:r>
            <a:r>
              <a:rPr lang="en-US" dirty="0" smtClean="0"/>
              <a:t> de DMs, tem a </a:t>
            </a:r>
            <a:r>
              <a:rPr lang="en-US" dirty="0" err="1" smtClean="0"/>
              <a:t>característica</a:t>
            </a:r>
            <a:r>
              <a:rPr lang="en-US" dirty="0" smtClean="0"/>
              <a:t> de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volátil</a:t>
            </a:r>
            <a:r>
              <a:rPr lang="en-US" dirty="0" smtClean="0"/>
              <a:t>, de </a:t>
            </a:r>
            <a:r>
              <a:rPr lang="en-US" dirty="0" err="1" smtClean="0"/>
              <a:t>abriar</a:t>
            </a:r>
            <a:r>
              <a:rPr lang="en-US" dirty="0" smtClean="0"/>
              <a:t> </a:t>
            </a:r>
            <a:r>
              <a:rPr lang="en-US" dirty="0" err="1" smtClean="0"/>
              <a:t>metadados</a:t>
            </a:r>
            <a:r>
              <a:rPr lang="en-US" dirty="0" smtClean="0"/>
              <a:t> e de </a:t>
            </a:r>
            <a:r>
              <a:rPr lang="en-US" dirty="0" err="1" smtClean="0"/>
              <a:t>aceitar</a:t>
            </a:r>
            <a:r>
              <a:rPr lang="en-US" dirty="0" smtClean="0"/>
              <a:t> </a:t>
            </a:r>
            <a:r>
              <a:rPr lang="en-US" dirty="0" err="1" smtClean="0"/>
              <a:t>redundancia</a:t>
            </a:r>
            <a:r>
              <a:rPr lang="en-US" dirty="0" smtClean="0"/>
              <a:t> de dados. </a:t>
            </a:r>
            <a:r>
              <a:rPr lang="en-US" dirty="0" err="1" smtClean="0"/>
              <a:t>É</a:t>
            </a:r>
            <a:r>
              <a:rPr lang="en-US" dirty="0" smtClean="0"/>
              <a:t> um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repositório</a:t>
            </a:r>
            <a:r>
              <a:rPr lang="en-US" dirty="0" smtClean="0"/>
              <a:t> de dados da </a:t>
            </a:r>
            <a:r>
              <a:rPr lang="en-US" dirty="0" err="1" smtClean="0"/>
              <a:t>organização</a:t>
            </a:r>
            <a:r>
              <a:rPr lang="en-US" dirty="0" smtClean="0"/>
              <a:t>, </a:t>
            </a:r>
            <a:r>
              <a:rPr lang="en-US" dirty="0" err="1" smtClean="0"/>
              <a:t>abrigando</a:t>
            </a:r>
            <a:r>
              <a:rPr lang="en-US" dirty="0" smtClean="0"/>
              <a:t> dados </a:t>
            </a:r>
            <a:r>
              <a:rPr lang="en-US" dirty="0" err="1" smtClean="0"/>
              <a:t>históricos</a:t>
            </a:r>
            <a:r>
              <a:rPr lang="en-US" dirty="0" smtClean="0"/>
              <a:t> de </a:t>
            </a:r>
            <a:r>
              <a:rPr lang="en-US" dirty="0" err="1" smtClean="0"/>
              <a:t>fatos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953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Resumo</a:t>
            </a:r>
            <a:r>
              <a:rPr lang="en-US" dirty="0" smtClean="0"/>
              <a:t>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 Data Mining,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minera</a:t>
            </a:r>
            <a:r>
              <a:rPr lang="en-US" dirty="0" err="1" smtClean="0"/>
              <a:t>ção</a:t>
            </a:r>
            <a:r>
              <a:rPr lang="en-US" dirty="0" smtClean="0"/>
              <a:t> de dados, </a:t>
            </a:r>
            <a:r>
              <a:rPr lang="en-US" dirty="0" err="1" smtClean="0"/>
              <a:t>são</a:t>
            </a:r>
            <a:r>
              <a:rPr lang="en-US" dirty="0" smtClean="0"/>
              <a:t> as </a:t>
            </a:r>
            <a:r>
              <a:rPr lang="en-US" dirty="0" err="1" smtClean="0"/>
              <a:t>ações</a:t>
            </a:r>
            <a:r>
              <a:rPr lang="en-US" dirty="0" smtClean="0"/>
              <a:t> de </a:t>
            </a:r>
            <a:r>
              <a:rPr lang="en-US" dirty="0" err="1" smtClean="0"/>
              <a:t>garimpagem</a:t>
            </a:r>
            <a:r>
              <a:rPr lang="en-US" dirty="0" smtClean="0"/>
              <a:t> de dados e de </a:t>
            </a:r>
            <a:r>
              <a:rPr lang="en-US" dirty="0" err="1" smtClean="0"/>
              <a:t>informações</a:t>
            </a:r>
            <a:r>
              <a:rPr lang="en-US" dirty="0" smtClean="0"/>
              <a:t>;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tanto</a:t>
            </a:r>
            <a:r>
              <a:rPr lang="en-US" dirty="0" smtClean="0"/>
              <a:t>,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necessárias</a:t>
            </a:r>
            <a:r>
              <a:rPr lang="en-US" dirty="0" smtClean="0"/>
              <a:t> </a:t>
            </a:r>
            <a:r>
              <a:rPr lang="en-US" dirty="0" err="1" smtClean="0"/>
              <a:t>ferramentas</a:t>
            </a:r>
            <a:r>
              <a:rPr lang="en-US" dirty="0" smtClean="0"/>
              <a:t> de </a:t>
            </a:r>
            <a:r>
              <a:rPr lang="en-US" dirty="0" err="1" smtClean="0"/>
              <a:t>softwares</a:t>
            </a:r>
            <a:r>
              <a:rPr lang="en-US" dirty="0" smtClean="0"/>
              <a:t> </a:t>
            </a:r>
            <a:r>
              <a:rPr lang="en-US" dirty="0" err="1" smtClean="0"/>
              <a:t>específicas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realizar</a:t>
            </a:r>
            <a:r>
              <a:rPr lang="en-US" dirty="0" smtClean="0"/>
              <a:t> </a:t>
            </a:r>
            <a:r>
              <a:rPr lang="en-US" dirty="0" err="1" smtClean="0"/>
              <a:t>projeções</a:t>
            </a:r>
            <a:r>
              <a:rPr lang="en-US" dirty="0" smtClean="0"/>
              <a:t>, </a:t>
            </a:r>
            <a:r>
              <a:rPr lang="en-US" dirty="0" err="1" smtClean="0"/>
              <a:t>simulações</a:t>
            </a:r>
            <a:r>
              <a:rPr lang="en-US" dirty="0" smtClean="0"/>
              <a:t> e testes de </a:t>
            </a:r>
            <a:r>
              <a:rPr lang="en-US" dirty="0" err="1" smtClean="0"/>
              <a:t>hipóteses</a:t>
            </a:r>
            <a:r>
              <a:rPr lang="en-US" dirty="0" smtClean="0"/>
              <a:t> a </a:t>
            </a:r>
            <a:r>
              <a:rPr lang="en-US" dirty="0" err="1" smtClean="0"/>
              <a:t>fim</a:t>
            </a:r>
            <a:r>
              <a:rPr lang="en-US" dirty="0" smtClean="0"/>
              <a:t> de </a:t>
            </a:r>
            <a:r>
              <a:rPr lang="en-US" dirty="0" err="1" smtClean="0"/>
              <a:t>identificar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DWs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DMs </a:t>
            </a:r>
            <a:r>
              <a:rPr lang="en-US" dirty="0" err="1" smtClean="0"/>
              <a:t>novas</a:t>
            </a:r>
            <a:r>
              <a:rPr lang="en-US" dirty="0" smtClean="0"/>
              <a:t> </a:t>
            </a:r>
            <a:r>
              <a:rPr lang="en-US" dirty="0" err="1" smtClean="0"/>
              <a:t>oportunidades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61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Definições Preliminares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pt-BR"/>
              <a:t>[Chu, 1985]</a:t>
            </a:r>
          </a:p>
          <a:p>
            <a:pPr lvl="1" algn="l"/>
            <a:r>
              <a:rPr lang="pt-BR"/>
              <a:t>Um banco de dados é um conjunto de arquivos relacionados entre si</a:t>
            </a:r>
          </a:p>
          <a:p>
            <a:pPr algn="l"/>
            <a:r>
              <a:rPr lang="pt-BR"/>
              <a:t>[Date, 2000]</a:t>
            </a:r>
          </a:p>
          <a:p>
            <a:pPr lvl="1" algn="l"/>
            <a:r>
              <a:rPr lang="pt-BR"/>
              <a:t>Um banco de dados é uma coleção de dados operacionais armazenados usados pelas aplicações de uma determinada organização</a:t>
            </a:r>
          </a:p>
          <a:p>
            <a:endParaRPr lang="en-US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4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Outra Definição de Banco de Dados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040688" cy="4114800"/>
          </a:xfrm>
        </p:spPr>
        <p:txBody>
          <a:bodyPr/>
          <a:lstStyle/>
          <a:p>
            <a:r>
              <a:rPr lang="pt-BR"/>
              <a:t>[Elmasri &amp; Navathe, 2000]</a:t>
            </a:r>
          </a:p>
          <a:p>
            <a:pPr lvl="1"/>
            <a:r>
              <a:rPr lang="pt-BR"/>
              <a:t>Um banco de dados é uma coleção de dados relacionados</a:t>
            </a:r>
          </a:p>
          <a:p>
            <a:pPr lvl="2" algn="l"/>
            <a:r>
              <a:rPr lang="pt-BR"/>
              <a:t>Representando algum aspecto do mundo real (mini-mundo ou universo de discurso)</a:t>
            </a:r>
          </a:p>
          <a:p>
            <a:pPr lvl="2"/>
            <a:r>
              <a:rPr lang="pt-BR"/>
              <a:t>Logicamente coerente, com algum significado</a:t>
            </a:r>
          </a:p>
          <a:p>
            <a:pPr lvl="2" algn="l"/>
            <a:r>
              <a:rPr lang="pt-BR"/>
              <a:t>Projetado, construído e gerado (“povoado”) para uma aplicação específica</a:t>
            </a:r>
          </a:p>
          <a:p>
            <a:pPr lvl="1">
              <a:buFont typeface="Wingdings" charset="0"/>
              <a:buNone/>
            </a:pPr>
            <a:endParaRPr lang="pt-BR"/>
          </a:p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87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Sistema de Gerência de Banco de Dados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/>
              <a:t>Um sistema de gerência de banco de dados (SGBD) é um conjunto de programas</a:t>
            </a:r>
            <a:r>
              <a:rPr lang="en-US" i="1"/>
              <a:t> </a:t>
            </a:r>
            <a:r>
              <a:rPr lang="en-US"/>
              <a:t>que permite a criar e manter um banco de dados</a:t>
            </a:r>
          </a:p>
          <a:p>
            <a:pPr algn="l"/>
            <a:r>
              <a:rPr lang="en-US"/>
              <a:t>Um banco de dados juntamente com o SGBD que o gerência constitui um </a:t>
            </a:r>
            <a:r>
              <a:rPr lang="en-US">
                <a:solidFill>
                  <a:schemeClr val="hlink"/>
                </a:solidFill>
              </a:rPr>
              <a:t>sistema de banco de dados</a:t>
            </a:r>
          </a:p>
        </p:txBody>
      </p:sp>
    </p:spTree>
    <p:extLst>
      <p:ext uri="{BB962C8B-B14F-4D97-AF65-F5344CB8AC3E}">
        <p14:creationId xmlns:p14="http://schemas.microsoft.com/office/powerpoint/2010/main" val="1911082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85" name="Group 21"/>
          <p:cNvGrpSpPr>
            <a:grpSpLocks/>
          </p:cNvGrpSpPr>
          <p:nvPr/>
        </p:nvGrpSpPr>
        <p:grpSpPr bwMode="auto">
          <a:xfrm>
            <a:off x="1676400" y="457200"/>
            <a:ext cx="5943600" cy="5562600"/>
            <a:chOff x="1248" y="960"/>
            <a:chExt cx="3360" cy="3216"/>
          </a:xfrm>
        </p:grpSpPr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1248" y="1570"/>
              <a:ext cx="3360" cy="26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1835" y="1847"/>
              <a:ext cx="2186" cy="5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0" name="Rectangle 6"/>
            <p:cNvSpPr>
              <a:spLocks noChangeArrowheads="1"/>
            </p:cNvSpPr>
            <p:nvPr/>
          </p:nvSpPr>
          <p:spPr bwMode="auto">
            <a:xfrm>
              <a:off x="1515" y="2679"/>
              <a:ext cx="2773" cy="5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1" name="Oval 7"/>
            <p:cNvSpPr>
              <a:spLocks noChangeArrowheads="1"/>
            </p:cNvSpPr>
            <p:nvPr/>
          </p:nvSpPr>
          <p:spPr bwMode="auto">
            <a:xfrm>
              <a:off x="1776" y="3552"/>
              <a:ext cx="1014" cy="49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72" name="Text Box 8"/>
            <p:cNvSpPr txBox="1">
              <a:spLocks noChangeArrowheads="1"/>
            </p:cNvSpPr>
            <p:nvPr/>
          </p:nvSpPr>
          <p:spPr bwMode="auto">
            <a:xfrm>
              <a:off x="2092" y="1958"/>
              <a:ext cx="1710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pt-BR"/>
                <a:t>Consultas/Programas</a:t>
              </a:r>
              <a:endParaRPr lang="pt-PT"/>
            </a:p>
          </p:txBody>
        </p:sp>
        <p:sp>
          <p:nvSpPr>
            <p:cNvPr id="11273" name="Text Box 9"/>
            <p:cNvSpPr txBox="1">
              <a:spLocks noChangeArrowheads="1"/>
            </p:cNvSpPr>
            <p:nvPr/>
          </p:nvSpPr>
          <p:spPr bwMode="auto">
            <a:xfrm>
              <a:off x="2511" y="2734"/>
              <a:ext cx="747" cy="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pt-BR" sz="3600"/>
                <a:t>SGBD</a:t>
              </a:r>
              <a:endParaRPr lang="pt-PT" sz="3600"/>
            </a:p>
          </p:txBody>
        </p:sp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3336" y="3606"/>
              <a:ext cx="577" cy="4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pt-BR"/>
                <a:t>Banco</a:t>
              </a:r>
            </a:p>
            <a:p>
              <a:pPr algn="ctr">
                <a:lnSpc>
                  <a:spcPct val="70000"/>
                </a:lnSpc>
              </a:pPr>
              <a:r>
                <a:rPr lang="pt-BR" sz="1400"/>
                <a:t>de</a:t>
              </a:r>
            </a:p>
            <a:p>
              <a:pPr algn="ctr">
                <a:lnSpc>
                  <a:spcPct val="70000"/>
                </a:lnSpc>
              </a:pPr>
              <a:r>
                <a:rPr lang="pt-BR"/>
                <a:t>Dados</a:t>
              </a:r>
              <a:endParaRPr lang="pt-PT"/>
            </a:p>
          </p:txBody>
        </p:sp>
        <p:sp>
          <p:nvSpPr>
            <p:cNvPr id="11275" name="Text Box 11"/>
            <p:cNvSpPr txBox="1">
              <a:spLocks noChangeArrowheads="1"/>
            </p:cNvSpPr>
            <p:nvPr/>
          </p:nvSpPr>
          <p:spPr bwMode="auto">
            <a:xfrm>
              <a:off x="1976" y="960"/>
              <a:ext cx="1970" cy="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pt-BR"/>
                <a:t>Usuários/Programadores</a:t>
              </a:r>
              <a:endParaRPr lang="pt-PT"/>
            </a:p>
          </p:txBody>
        </p:sp>
        <p:sp>
          <p:nvSpPr>
            <p:cNvPr id="11276" name="Line 12"/>
            <p:cNvSpPr>
              <a:spLocks noChangeShapeType="1"/>
            </p:cNvSpPr>
            <p:nvPr/>
          </p:nvSpPr>
          <p:spPr bwMode="auto">
            <a:xfrm>
              <a:off x="2901" y="1293"/>
              <a:ext cx="0" cy="4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277" name="Line 13"/>
            <p:cNvSpPr>
              <a:spLocks noChangeShapeType="1"/>
            </p:cNvSpPr>
            <p:nvPr/>
          </p:nvSpPr>
          <p:spPr bwMode="auto">
            <a:xfrm>
              <a:off x="2298" y="3233"/>
              <a:ext cx="6" cy="3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278" name="Line 14"/>
            <p:cNvSpPr>
              <a:spLocks noChangeShapeType="1"/>
            </p:cNvSpPr>
            <p:nvPr/>
          </p:nvSpPr>
          <p:spPr bwMode="auto">
            <a:xfrm>
              <a:off x="2208" y="2346"/>
              <a:ext cx="0" cy="4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279" name="Line 15"/>
            <p:cNvSpPr>
              <a:spLocks noChangeShapeType="1"/>
            </p:cNvSpPr>
            <p:nvPr/>
          </p:nvSpPr>
          <p:spPr bwMode="auto">
            <a:xfrm flipV="1">
              <a:off x="3532" y="2272"/>
              <a:ext cx="0" cy="4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1282" name="Oval 18"/>
            <p:cNvSpPr>
              <a:spLocks noChangeArrowheads="1"/>
            </p:cNvSpPr>
            <p:nvPr/>
          </p:nvSpPr>
          <p:spPr bwMode="auto">
            <a:xfrm>
              <a:off x="3114" y="3552"/>
              <a:ext cx="1014" cy="49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83" name="Text Box 19"/>
            <p:cNvSpPr txBox="1">
              <a:spLocks noChangeArrowheads="1"/>
            </p:cNvSpPr>
            <p:nvPr/>
          </p:nvSpPr>
          <p:spPr bwMode="auto">
            <a:xfrm>
              <a:off x="1900" y="3585"/>
              <a:ext cx="767" cy="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pt-BR"/>
                <a:t>Catálogo</a:t>
              </a:r>
            </a:p>
            <a:p>
              <a:pPr algn="ctr"/>
              <a:r>
                <a:rPr lang="pt-BR" sz="1400"/>
                <a:t>(Meta-Dados)</a:t>
              </a:r>
              <a:endParaRPr lang="pt-PT" sz="1400"/>
            </a:p>
          </p:txBody>
        </p:sp>
        <p:sp>
          <p:nvSpPr>
            <p:cNvPr id="11284" name="Line 20"/>
            <p:cNvSpPr>
              <a:spLocks noChangeShapeType="1"/>
            </p:cNvSpPr>
            <p:nvPr/>
          </p:nvSpPr>
          <p:spPr bwMode="auto">
            <a:xfrm>
              <a:off x="3594" y="3216"/>
              <a:ext cx="6" cy="3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2624138" y="6172200"/>
            <a:ext cx="39290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Sistema de Banco de Dados</a:t>
            </a:r>
          </a:p>
        </p:txBody>
      </p:sp>
    </p:spTree>
    <p:extLst>
      <p:ext uri="{BB962C8B-B14F-4D97-AF65-F5344CB8AC3E}">
        <p14:creationId xmlns:p14="http://schemas.microsoft.com/office/powerpoint/2010/main" val="1939909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 de um Banco de Dados</a:t>
            </a:r>
            <a:endParaRPr lang="pt-PT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116888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/>
              <a:t>Mini-mundo: parte de uma universidade</a:t>
            </a:r>
          </a:p>
          <a:p>
            <a:pPr>
              <a:lnSpc>
                <a:spcPct val="90000"/>
              </a:lnSpc>
            </a:pPr>
            <a:r>
              <a:rPr lang="pt-BR"/>
              <a:t>Algumas entidades:</a:t>
            </a:r>
          </a:p>
          <a:p>
            <a:pPr lvl="1">
              <a:lnSpc>
                <a:spcPct val="90000"/>
              </a:lnSpc>
            </a:pPr>
            <a:r>
              <a:rPr lang="pt-BR"/>
              <a:t>Alunos</a:t>
            </a:r>
          </a:p>
          <a:p>
            <a:pPr lvl="1">
              <a:lnSpc>
                <a:spcPct val="90000"/>
              </a:lnSpc>
            </a:pPr>
            <a:r>
              <a:rPr lang="pt-BR"/>
              <a:t>Disciplinas</a:t>
            </a:r>
          </a:p>
          <a:p>
            <a:pPr lvl="1">
              <a:lnSpc>
                <a:spcPct val="90000"/>
              </a:lnSpc>
            </a:pPr>
            <a:r>
              <a:rPr lang="pt-BR"/>
              <a:t>Departamentos</a:t>
            </a:r>
          </a:p>
          <a:p>
            <a:pPr>
              <a:lnSpc>
                <a:spcPct val="90000"/>
              </a:lnSpc>
            </a:pPr>
            <a:r>
              <a:rPr lang="pt-BR"/>
              <a:t>Alguns relacionamentos:</a:t>
            </a:r>
          </a:p>
          <a:p>
            <a:pPr lvl="1">
              <a:lnSpc>
                <a:spcPct val="90000"/>
              </a:lnSpc>
            </a:pPr>
            <a:r>
              <a:rPr lang="pt-BR">
                <a:solidFill>
                  <a:schemeClr val="folHlink"/>
                </a:solidFill>
              </a:rPr>
              <a:t>Disciplinas</a:t>
            </a:r>
            <a:r>
              <a:rPr lang="pt-BR"/>
              <a:t> são oferecidas por </a:t>
            </a:r>
            <a:r>
              <a:rPr lang="pt-BR">
                <a:solidFill>
                  <a:schemeClr val="folHlink"/>
                </a:solidFill>
              </a:rPr>
              <a:t>Departamentos</a:t>
            </a:r>
          </a:p>
          <a:p>
            <a:pPr lvl="1">
              <a:lnSpc>
                <a:spcPct val="90000"/>
              </a:lnSpc>
            </a:pPr>
            <a:r>
              <a:rPr lang="pt-BR">
                <a:solidFill>
                  <a:schemeClr val="folHlink"/>
                </a:solidFill>
              </a:rPr>
              <a:t>Alunos</a:t>
            </a:r>
            <a:r>
              <a:rPr lang="pt-BR"/>
              <a:t> estão matriculados em </a:t>
            </a:r>
            <a:r>
              <a:rPr lang="pt-BR">
                <a:solidFill>
                  <a:schemeClr val="folHlink"/>
                </a:solidFill>
              </a:rPr>
              <a:t>Disciplinas</a:t>
            </a:r>
            <a:endParaRPr lang="pt-PT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814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Exemplo de um Banco de Dados</a:t>
            </a:r>
            <a:endParaRPr lang="pt-PT"/>
          </a:p>
        </p:txBody>
      </p:sp>
      <p:pic>
        <p:nvPicPr>
          <p:cNvPr id="31748" name="Picture 1028" descr="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82738"/>
            <a:ext cx="7086600" cy="484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654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41</TotalTime>
  <Words>1280</Words>
  <Application>Microsoft Macintosh PowerPoint</Application>
  <PresentationFormat>On-screen Show (4:3)</PresentationFormat>
  <Paragraphs>240</Paragraphs>
  <Slides>31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Adjacency</vt:lpstr>
      <vt:lpstr>Banco de Dados</vt:lpstr>
      <vt:lpstr>Banco de Dados</vt:lpstr>
      <vt:lpstr>O que é um banco de dados?</vt:lpstr>
      <vt:lpstr>Definições Preliminares</vt:lpstr>
      <vt:lpstr>Outra Definição de Banco de Dados</vt:lpstr>
      <vt:lpstr>Sistema de Gerência de Banco de Dados</vt:lpstr>
      <vt:lpstr>PowerPoint Presentation</vt:lpstr>
      <vt:lpstr>Exemplo de um Banco de Dados</vt:lpstr>
      <vt:lpstr>Exemplo de um Banco de Dados</vt:lpstr>
      <vt:lpstr>Exemplo de um Banco de Dados</vt:lpstr>
      <vt:lpstr>Características da Abordagem de BD</vt:lpstr>
      <vt:lpstr>Vantagens da Utilização de um SGBD  </vt:lpstr>
      <vt:lpstr>Implicações da Abordagem de BD</vt:lpstr>
      <vt:lpstr>Classificação dos SGBDs</vt:lpstr>
      <vt:lpstr>Exemplo de um BD Relacional</vt:lpstr>
      <vt:lpstr>Exemplo de um BD de Rede</vt:lpstr>
      <vt:lpstr>Exemplo de um BD Hierárquico</vt:lpstr>
      <vt:lpstr>Aplicação exemplo</vt:lpstr>
      <vt:lpstr>Aplicação exemplo</vt:lpstr>
      <vt:lpstr>Banco de Dados Relacional</vt:lpstr>
      <vt:lpstr>Banco de Dados Distribuídos</vt:lpstr>
      <vt:lpstr>PowerPoint Presentation</vt:lpstr>
      <vt:lpstr>Banco de Dados DataMarts</vt:lpstr>
      <vt:lpstr>Banco de Dados DataMarts</vt:lpstr>
      <vt:lpstr>Banco de Dados Warehouse</vt:lpstr>
      <vt:lpstr>Banco de Dados Warehouse</vt:lpstr>
      <vt:lpstr>Banco de Dados Warehouse</vt:lpstr>
      <vt:lpstr>Banco de Dados Data Mining</vt:lpstr>
      <vt:lpstr>Banco de Dados Data Mining</vt:lpstr>
      <vt:lpstr>Resumindo</vt:lpstr>
      <vt:lpstr>Resumo (cont.)</vt:lpstr>
    </vt:vector>
  </TitlesOfParts>
  <Company>asdas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Banco de Dados</dc:title>
  <dc:creator>sdas dsad</dc:creator>
  <cp:lastModifiedBy>sdas dsad</cp:lastModifiedBy>
  <cp:revision>6</cp:revision>
  <dcterms:created xsi:type="dcterms:W3CDTF">2015-10-13T14:17:37Z</dcterms:created>
  <dcterms:modified xsi:type="dcterms:W3CDTF">2015-10-13T15:50:22Z</dcterms:modified>
</cp:coreProperties>
</file>